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9" r:id="rId1"/>
  </p:sldMasterIdLst>
  <p:sldIdLst>
    <p:sldId id="256" r:id="rId2"/>
    <p:sldId id="257" r:id="rId3"/>
    <p:sldId id="258" r:id="rId4"/>
    <p:sldId id="259" r:id="rId5"/>
    <p:sldId id="260" r:id="rId6"/>
    <p:sldId id="261" r:id="rId7"/>
    <p:sldId id="264" r:id="rId8"/>
    <p:sldId id="262" r:id="rId9"/>
    <p:sldId id="269" r:id="rId10"/>
    <p:sldId id="268" r:id="rId11"/>
    <p:sldId id="265" r:id="rId12"/>
    <p:sldId id="270" r:id="rId13"/>
    <p:sldId id="271" r:id="rId14"/>
    <p:sldId id="273" r:id="rId15"/>
    <p:sldId id="272" r:id="rId16"/>
    <p:sldId id="274" r:id="rId17"/>
    <p:sldId id="27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carena" initials="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varScale="1">
        <p:scale>
          <a:sx n="82" d="100"/>
          <a:sy n="82" d="100"/>
        </p:scale>
        <p:origin x="-738" y="-96"/>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8-19T21:34:04.678" idx="1">
    <p:pos x="10" y="10"/>
    <p:text/>
    <p:extLst>
      <p:ext uri="{C676402C-5697-4E1C-873F-D02D1690AC5C}">
        <p15:threadingInfo xmlns:p15="http://schemas.microsoft.com/office/powerpoint/2012/main" xmlns="" timeZoneBias="180"/>
      </p:ext>
    </p:extLst>
  </p:cm>
</p:cmLst>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pPr/>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xmlns="" val="4083415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Editar los estilos de texto del patrón
Segundo nivel
Tercer nivel
Cuarto nivel
Quinto nivel</a:t>
            </a:r>
            <a:endParaRPr lang="en-US"/>
          </a:p>
        </p:txBody>
      </p:sp>
      <p:sp>
        <p:nvSpPr>
          <p:cNvPr id="4" name="Date Placeholder 3"/>
          <p:cNvSpPr>
            <a:spLocks noGrp="1"/>
          </p:cNvSpPr>
          <p:nvPr>
            <p:ph type="dt" sz="half" idx="10"/>
          </p:nvPr>
        </p:nvSpPr>
        <p:spPr/>
        <p:txBody>
          <a:bodyPr/>
          <a:lstStyle/>
          <a:p>
            <a:fld id="{87157CC2-0FC8-4686-B024-99790E0F5162}" type="datetimeFigureOut">
              <a:rPr lang="en-US" smtClean="0"/>
              <a:pPr/>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a:p>
        </p:txBody>
      </p:sp>
    </p:spTree>
    <p:extLst>
      <p:ext uri="{BB962C8B-B14F-4D97-AF65-F5344CB8AC3E}">
        <p14:creationId xmlns:p14="http://schemas.microsoft.com/office/powerpoint/2010/main" xmlns="" val="1670385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pPr/>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a:p>
        </p:txBody>
      </p:sp>
    </p:spTree>
    <p:extLst>
      <p:ext uri="{BB962C8B-B14F-4D97-AF65-F5344CB8AC3E}">
        <p14:creationId xmlns:p14="http://schemas.microsoft.com/office/powerpoint/2010/main" xmlns="" val="1226676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pPr/>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a:p>
        </p:txBody>
      </p:sp>
    </p:spTree>
    <p:extLst>
      <p:ext uri="{BB962C8B-B14F-4D97-AF65-F5344CB8AC3E}">
        <p14:creationId xmlns:p14="http://schemas.microsoft.com/office/powerpoint/2010/main" xmlns="" val="2535833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
Segundo nivel
Tercer nivel
Cuarto nivel
Quinto nivel</a:t>
            </a:r>
            <a:endParaRPr lang="en-US"/>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smtClean="0"/>
              <a:pPr/>
              <a:t>9/6/2018</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xmlns="" val="1903151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a:t>Editar los estilos de texto del patrón
Segundo nivel
Tercer nivel
Cuarto nivel
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pPr/>
              <a:t>9/6/2018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a:p>
        </p:txBody>
      </p:sp>
    </p:spTree>
    <p:extLst>
      <p:ext uri="{BB962C8B-B14F-4D97-AF65-F5344CB8AC3E}">
        <p14:creationId xmlns:p14="http://schemas.microsoft.com/office/powerpoint/2010/main" xmlns="" val="261661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
Segundo nivel
Tercer nivel
Cuarto nivel
Quinto nivel</a:t>
            </a:r>
            <a:endParaRPr lang="en-US"/>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
Segundo nivel
Tercer nivel
Cuarto nivel
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
Segundo nivel
Tercer nivel
Cuarto nivel
Quinto nivel</a:t>
            </a:r>
            <a:endParaRPr lang="en-US"/>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
Segundo nivel
Tercer nivel
Cuarto nivel
Quinto nivel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pPr/>
              <a:t>9/6/2018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pPr/>
              <a:t>‹Nº›</a:t>
            </a:fld>
            <a:endParaRPr lang="en-US"/>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xmlns="" val="1166200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7919A6-33EB-49BD-A62F-1FA56B9F9712}" type="datetimeFigureOut">
              <a:rPr lang="en-US" smtClean="0"/>
              <a:pPr/>
              <a:t>9/6/2018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‹Nº›</a:t>
            </a:fld>
            <a:endParaRPr lang="en-US"/>
          </a:p>
        </p:txBody>
      </p:sp>
      <p:sp>
        <p:nvSpPr>
          <p:cNvPr id="6" name="Title 5"/>
          <p:cNvSpPr>
            <a:spLocks noGrp="1"/>
          </p:cNvSpPr>
          <p:nvPr>
            <p:ph type="title"/>
          </p:nvPr>
        </p:nvSpPr>
        <p:spPr/>
        <p:txBody>
          <a:bodyPr/>
          <a:lstStyle/>
          <a:p>
            <a:r>
              <a:rPr lang="es-ES"/>
              <a:t>Haga clic para modificar el estilo de título del patrón</a:t>
            </a:r>
            <a:endParaRPr lang="en-US"/>
          </a:p>
        </p:txBody>
      </p:sp>
    </p:spTree>
    <p:extLst>
      <p:ext uri="{BB962C8B-B14F-4D97-AF65-F5344CB8AC3E}">
        <p14:creationId xmlns:p14="http://schemas.microsoft.com/office/powerpoint/2010/main" xmlns="" val="3867893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pPr/>
              <a:t>9/6/2018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pPr/>
              <a:t>‹Nº›</a:t>
            </a:fld>
            <a:endParaRPr lang="en-US"/>
          </a:p>
        </p:txBody>
      </p:sp>
    </p:spTree>
    <p:extLst>
      <p:ext uri="{BB962C8B-B14F-4D97-AF65-F5344CB8AC3E}">
        <p14:creationId xmlns:p14="http://schemas.microsoft.com/office/powerpoint/2010/main" xmlns="" val="3261330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s-ES"/>
              <a:t>Editar los estilos de texto del patrón
Segundo nivel
Tercer nivel
Cuarto nivel
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
Segundo nivel
Tercer nivel
Cuarto nivel
Quinto nivel</a:t>
            </a:r>
            <a:endParaRPr lang="en-US"/>
          </a:p>
        </p:txBody>
      </p:sp>
      <p:sp>
        <p:nvSpPr>
          <p:cNvPr id="5" name="Date Placeholder 4"/>
          <p:cNvSpPr>
            <a:spLocks noGrp="1"/>
          </p:cNvSpPr>
          <p:nvPr>
            <p:ph type="dt" sz="half" idx="10"/>
          </p:nvPr>
        </p:nvSpPr>
        <p:spPr/>
        <p:txBody>
          <a:bodyPr/>
          <a:lstStyle/>
          <a:p>
            <a:fld id="{DA16AA21-1863-4931-97CB-99D0A168701B}" type="datetimeFigureOut">
              <a:rPr lang="en-US" smtClean="0"/>
              <a:pPr/>
              <a:t>9/6/2018</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a:p>
        </p:txBody>
      </p:sp>
    </p:spTree>
    <p:extLst>
      <p:ext uri="{BB962C8B-B14F-4D97-AF65-F5344CB8AC3E}">
        <p14:creationId xmlns:p14="http://schemas.microsoft.com/office/powerpoint/2010/main" xmlns="" val="599079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
Segundo nivel
Tercer nivel
Cuarto nivel
Quinto nivel</a:t>
            </a:r>
            <a:endParaRPr lang="en-US"/>
          </a:p>
        </p:txBody>
      </p:sp>
      <p:sp>
        <p:nvSpPr>
          <p:cNvPr id="5" name="Date Placeholder 4"/>
          <p:cNvSpPr>
            <a:spLocks noGrp="1"/>
          </p:cNvSpPr>
          <p:nvPr>
            <p:ph type="dt" sz="half" idx="10"/>
          </p:nvPr>
        </p:nvSpPr>
        <p:spPr/>
        <p:txBody>
          <a:bodyPr/>
          <a:lstStyle/>
          <a:p>
            <a:fld id="{3772C379-9A7C-4C87-A116-CBE9F58B04C5}" type="datetimeFigureOut">
              <a:rPr lang="en-US" smtClean="0"/>
              <a:pPr/>
              <a:t>9/6/2018</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a:p>
        </p:txBody>
      </p:sp>
    </p:spTree>
    <p:extLst>
      <p:ext uri="{BB962C8B-B14F-4D97-AF65-F5344CB8AC3E}">
        <p14:creationId xmlns:p14="http://schemas.microsoft.com/office/powerpoint/2010/main" xmlns="" val="2406099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smtClean="0"/>
              <a:pPr/>
              <a:t>9/6/2018</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xmlns="">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xmlns="" val="1028944841"/>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xmlns=""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28A8FA86-5EB7-D847-B945-70078F61A247}"/>
              </a:ext>
            </a:extLst>
          </p:cNvPr>
          <p:cNvSpPr>
            <a:spLocks noGrp="1"/>
          </p:cNvSpPr>
          <p:nvPr>
            <p:ph type="ctrTitle"/>
          </p:nvPr>
        </p:nvSpPr>
        <p:spPr/>
        <p:txBody>
          <a:bodyPr/>
          <a:lstStyle/>
          <a:p>
            <a:r>
              <a:rPr lang="x-none" sz="8000" dirty="0"/>
              <a:t>Psicopatología </a:t>
            </a:r>
            <a:endParaRPr lang="es-CL" sz="8000" dirty="0"/>
          </a:p>
        </p:txBody>
      </p:sp>
      <p:sp>
        <p:nvSpPr>
          <p:cNvPr id="3" name="Subtítulo 2">
            <a:extLst>
              <a:ext uri="{FF2B5EF4-FFF2-40B4-BE49-F238E27FC236}">
                <a16:creationId xmlns="" xmlns:a16="http://schemas.microsoft.com/office/drawing/2014/main" id="{0FAA4D35-3A8C-2B46-A9FC-81E351C78CFB}"/>
              </a:ext>
            </a:extLst>
          </p:cNvPr>
          <p:cNvSpPr>
            <a:spLocks noGrp="1"/>
          </p:cNvSpPr>
          <p:nvPr>
            <p:ph type="subTitle" idx="1"/>
          </p:nvPr>
        </p:nvSpPr>
        <p:spPr/>
        <p:txBody>
          <a:bodyPr/>
          <a:lstStyle/>
          <a:p>
            <a:r>
              <a:rPr lang="es-CL" dirty="0" smtClean="0"/>
              <a:t>Macarena Mena </a:t>
            </a:r>
          </a:p>
          <a:p>
            <a:r>
              <a:rPr lang="es-CL" dirty="0" smtClean="0"/>
              <a:t>Psicóloga Clínica</a:t>
            </a:r>
            <a:endParaRPr lang="es-CL" dirty="0"/>
          </a:p>
        </p:txBody>
      </p:sp>
    </p:spTree>
    <p:extLst>
      <p:ext uri="{BB962C8B-B14F-4D97-AF65-F5344CB8AC3E}">
        <p14:creationId xmlns:p14="http://schemas.microsoft.com/office/powerpoint/2010/main" xmlns="" val="1259095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Antecedentes: </a:t>
            </a:r>
            <a:br>
              <a:rPr lang="es-CL" dirty="0"/>
            </a:br>
            <a:endParaRPr lang="es-ES" dirty="0"/>
          </a:p>
        </p:txBody>
      </p:sp>
      <p:sp>
        <p:nvSpPr>
          <p:cNvPr id="3" name="Marcador de contenido 2"/>
          <p:cNvSpPr>
            <a:spLocks noGrp="1"/>
          </p:cNvSpPr>
          <p:nvPr>
            <p:ph idx="1"/>
          </p:nvPr>
        </p:nvSpPr>
        <p:spPr>
          <a:xfrm>
            <a:off x="1069848" y="1555750"/>
            <a:ext cx="10058400" cy="4616450"/>
          </a:xfrm>
        </p:spPr>
        <p:txBody>
          <a:bodyPr/>
          <a:lstStyle/>
          <a:p>
            <a:endParaRPr lang="es-CL" dirty="0"/>
          </a:p>
          <a:p>
            <a:r>
              <a:rPr lang="es-CL" dirty="0" smtClean="0"/>
              <a:t>El </a:t>
            </a:r>
            <a:r>
              <a:rPr lang="es-CL" dirty="0"/>
              <a:t>segundo matrimonio de la paciente tuvo lugar dos años antes de ocurrir el actual episodio. </a:t>
            </a:r>
            <a:endParaRPr lang="es-CL" dirty="0" smtClean="0"/>
          </a:p>
          <a:p>
            <a:r>
              <a:rPr lang="es-CL" dirty="0" smtClean="0"/>
              <a:t>Su </a:t>
            </a:r>
            <a:r>
              <a:rPr lang="es-CL" dirty="0"/>
              <a:t>esposo tenía 34 años y era un </a:t>
            </a:r>
            <a:r>
              <a:rPr lang="es-CL" dirty="0" smtClean="0"/>
              <a:t>católico devoto que </a:t>
            </a:r>
            <a:r>
              <a:rPr lang="es-CL" dirty="0"/>
              <a:t>trabajaba en una fábrica de autos</a:t>
            </a:r>
            <a:r>
              <a:rPr lang="es-CL" dirty="0" smtClean="0"/>
              <a:t>.</a:t>
            </a:r>
          </a:p>
          <a:p>
            <a:r>
              <a:rPr lang="es-CL" dirty="0" smtClean="0"/>
              <a:t> </a:t>
            </a:r>
            <a:r>
              <a:rPr lang="es-CL" dirty="0"/>
              <a:t>No tenían hijos lo que causaba tensión en el matrimonio. </a:t>
            </a:r>
            <a:endParaRPr lang="es-CL" dirty="0" smtClean="0"/>
          </a:p>
          <a:p>
            <a:r>
              <a:rPr lang="es-CL" dirty="0" smtClean="0"/>
              <a:t>Su </a:t>
            </a:r>
            <a:r>
              <a:rPr lang="es-CL" dirty="0"/>
              <a:t>primer matrimonio fue a los 21 años; duró sólo unos pocos meses porque su esposo se fue a trabajar a un país fronterizo y no lo había vuelto a ver ni a oir desde entonces. </a:t>
            </a:r>
          </a:p>
        </p:txBody>
      </p:sp>
    </p:spTree>
    <p:extLst>
      <p:ext uri="{BB962C8B-B14F-4D97-AF65-F5344CB8AC3E}">
        <p14:creationId xmlns:p14="http://schemas.microsoft.com/office/powerpoint/2010/main" xmlns="" val="2535959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es-ES" dirty="0" smtClean="0"/>
              <a:t>ANTECEDENTES</a:t>
            </a:r>
            <a:endParaRPr lang="es-ES" dirty="0"/>
          </a:p>
        </p:txBody>
      </p:sp>
      <p:sp>
        <p:nvSpPr>
          <p:cNvPr id="4" name="Marcador de contenido 3"/>
          <p:cNvSpPr>
            <a:spLocks noGrp="1"/>
          </p:cNvSpPr>
          <p:nvPr>
            <p:ph idx="1"/>
          </p:nvPr>
        </p:nvSpPr>
        <p:spPr>
          <a:xfrm>
            <a:off x="1069848" y="2121408"/>
            <a:ext cx="10058400" cy="4355592"/>
          </a:xfrm>
        </p:spPr>
        <p:txBody>
          <a:bodyPr>
            <a:normAutofit fontScale="70000" lnSpcReduction="20000"/>
          </a:bodyPr>
          <a:lstStyle/>
          <a:p>
            <a:r>
              <a:rPr lang="es-CL" dirty="0" smtClean="0"/>
              <a:t>Era </a:t>
            </a:r>
            <a:r>
              <a:rPr lang="es-CL" dirty="0"/>
              <a:t>una mujer enérgica y por lo general optimista aunque admitió estar a veces deprimida. </a:t>
            </a:r>
            <a:endParaRPr lang="es-CL" dirty="0" smtClean="0"/>
          </a:p>
          <a:p>
            <a:r>
              <a:rPr lang="es-CL" dirty="0" smtClean="0"/>
              <a:t>No </a:t>
            </a:r>
            <a:r>
              <a:rPr lang="es-CL" dirty="0"/>
              <a:t>había antecedentes de enfermedad mental en su familia</a:t>
            </a:r>
            <a:r>
              <a:rPr lang="es-CL" dirty="0" smtClean="0"/>
              <a:t>.</a:t>
            </a:r>
          </a:p>
          <a:p>
            <a:r>
              <a:rPr lang="es-CL" dirty="0" smtClean="0"/>
              <a:t>A </a:t>
            </a:r>
            <a:r>
              <a:rPr lang="es-CL" dirty="0"/>
              <a:t>la edad de 22 tuvo un largo episodio de depresión al disolverse su primer matrimonio</a:t>
            </a:r>
            <a:r>
              <a:rPr lang="es-CL" dirty="0" smtClean="0"/>
              <a:t>.</a:t>
            </a:r>
          </a:p>
          <a:p>
            <a:r>
              <a:rPr lang="es-CL" dirty="0" smtClean="0"/>
              <a:t> </a:t>
            </a:r>
            <a:r>
              <a:rPr lang="es-CL" dirty="0"/>
              <a:t>Estaba triste e insegura, se retrajo y no quería cantar ni ir a fiestas. </a:t>
            </a:r>
            <a:endParaRPr lang="es-CL" dirty="0" smtClean="0"/>
          </a:p>
          <a:p>
            <a:r>
              <a:rPr lang="es-CL" dirty="0" smtClean="0"/>
              <a:t>Tenía </a:t>
            </a:r>
            <a:r>
              <a:rPr lang="es-CL" dirty="0"/>
              <a:t>dificultad para dormir, se despertaba temprano y se sentía cansada; además no tenía ganas de comer y perdió peso. </a:t>
            </a:r>
            <a:endParaRPr lang="es-CL" dirty="0" smtClean="0"/>
          </a:p>
          <a:p>
            <a:r>
              <a:rPr lang="es-CL" dirty="0" smtClean="0"/>
              <a:t>De </a:t>
            </a:r>
            <a:r>
              <a:rPr lang="es-CL" dirty="0"/>
              <a:t>todas maneras logró continuar con su trabajo con sólo unos pocos días de licencia por enfermedad. No consultó a un médico y después de unos pocos meses gradualmente mejoró y recobró su estado de ánimo habitual y su nivel de actividad</a:t>
            </a:r>
            <a:r>
              <a:rPr lang="es-CL" dirty="0" smtClean="0"/>
              <a:t>.</a:t>
            </a:r>
          </a:p>
          <a:p>
            <a:r>
              <a:rPr lang="es-CL" dirty="0" smtClean="0"/>
              <a:t>Lapaciente </a:t>
            </a:r>
            <a:r>
              <a:rPr lang="es-CL" dirty="0"/>
              <a:t>estaba prolijamente vestida y aun más, era elegante. </a:t>
            </a:r>
            <a:endParaRPr lang="es-CL" dirty="0" smtClean="0"/>
          </a:p>
          <a:p>
            <a:r>
              <a:rPr lang="es-CL" dirty="0" smtClean="0"/>
              <a:t>Se </a:t>
            </a:r>
            <a:r>
              <a:rPr lang="es-CL" dirty="0"/>
              <a:t>la notaba excitada e irritable y gritaba agresivamente. Hablaba demasiado y su conversación era difícil de seguir porque iba demasiado rápido, cambiando de un tema a otro. </a:t>
            </a:r>
            <a:endParaRPr lang="es-CL" dirty="0" smtClean="0"/>
          </a:p>
          <a:p>
            <a:r>
              <a:rPr lang="es-CL" dirty="0" smtClean="0"/>
              <a:t>Se </a:t>
            </a:r>
            <a:r>
              <a:rPr lang="es-CL" dirty="0"/>
              <a:t>creía superior a los demás, los que estaban celosos de ella por su voz y belleza. Su inteligencia era superior a la normal y se sentía más fuerte y saludable que nunca. </a:t>
            </a:r>
            <a:endParaRPr lang="es-CL" dirty="0" smtClean="0"/>
          </a:p>
          <a:p>
            <a:r>
              <a:rPr lang="es-CL" dirty="0" smtClean="0"/>
              <a:t>Se </a:t>
            </a:r>
            <a:r>
              <a:rPr lang="es-CL" dirty="0"/>
              <a:t>distraía con facilidad, pero estaba totalmente orientada con respecto al tiempo, al espacio y a su persona. </a:t>
            </a:r>
            <a:endParaRPr lang="es-CL" dirty="0" smtClean="0"/>
          </a:p>
          <a:p>
            <a:r>
              <a:rPr lang="es-CL" dirty="0" smtClean="0"/>
              <a:t>No </a:t>
            </a:r>
            <a:r>
              <a:rPr lang="es-CL" dirty="0"/>
              <a:t>mostraba falla en la memoria u otras funciones cognitivas.Los exámenes físico y neurológico</a:t>
            </a:r>
          </a:p>
          <a:p>
            <a:endParaRPr lang="es-ES" dirty="0"/>
          </a:p>
        </p:txBody>
      </p:sp>
    </p:spTree>
    <p:extLst>
      <p:ext uri="{BB962C8B-B14F-4D97-AF65-F5344CB8AC3E}">
        <p14:creationId xmlns:p14="http://schemas.microsoft.com/office/powerpoint/2010/main" xmlns="" val="4112729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Análisis de caso</a:t>
            </a:r>
            <a:endParaRPr lang="es-ES" dirty="0"/>
          </a:p>
        </p:txBody>
      </p:sp>
      <p:sp>
        <p:nvSpPr>
          <p:cNvPr id="3" name="Marcador de contenido 2"/>
          <p:cNvSpPr>
            <a:spLocks noGrp="1"/>
          </p:cNvSpPr>
          <p:nvPr>
            <p:ph idx="1"/>
          </p:nvPr>
        </p:nvSpPr>
        <p:spPr/>
        <p:txBody>
          <a:bodyPr/>
          <a:lstStyle/>
          <a:p>
            <a:r>
              <a:rPr lang="es-ES" dirty="0" smtClean="0"/>
              <a:t>¿Qué síntomas de DSM presenta?</a:t>
            </a:r>
          </a:p>
          <a:p>
            <a:r>
              <a:rPr lang="es-ES" dirty="0" smtClean="0"/>
              <a:t>¿cual sería su hipótesis diagnóstica?</a:t>
            </a:r>
          </a:p>
          <a:p>
            <a:r>
              <a:rPr lang="es-ES" dirty="0" smtClean="0"/>
              <a:t>¿qué aspectos tendría presente en la exploración psicopatológica?</a:t>
            </a:r>
            <a:endParaRPr lang="es-ES" dirty="0"/>
          </a:p>
        </p:txBody>
      </p:sp>
    </p:spTree>
    <p:extLst>
      <p:ext uri="{BB962C8B-B14F-4D97-AF65-F5344CB8AC3E}">
        <p14:creationId xmlns:p14="http://schemas.microsoft.com/office/powerpoint/2010/main" xmlns="" val="2964804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ANÁLISIS</a:t>
            </a:r>
            <a:endParaRPr lang="es-ES" dirty="0"/>
          </a:p>
        </p:txBody>
      </p:sp>
      <p:sp>
        <p:nvSpPr>
          <p:cNvPr id="3" name="Marcador de contenido 2"/>
          <p:cNvSpPr>
            <a:spLocks noGrp="1"/>
          </p:cNvSpPr>
          <p:nvPr>
            <p:ph idx="1"/>
          </p:nvPr>
        </p:nvSpPr>
        <p:spPr/>
        <p:txBody>
          <a:bodyPr>
            <a:normAutofit lnSpcReduction="10000"/>
          </a:bodyPr>
          <a:lstStyle/>
          <a:p>
            <a:pPr marL="0" indent="0">
              <a:buNone/>
            </a:pPr>
            <a:endParaRPr lang="es-ES" dirty="0"/>
          </a:p>
          <a:p>
            <a:r>
              <a:rPr lang="es-ES" dirty="0"/>
              <a:t>Al ser internada, la paciente </a:t>
            </a:r>
            <a:r>
              <a:rPr lang="es-ES" dirty="0" smtClean="0"/>
              <a:t>haci</a:t>
            </a:r>
            <a:r>
              <a:rPr lang="es-ES" dirty="0"/>
              <a:t>a</a:t>
            </a:r>
            <a:r>
              <a:rPr lang="es-ES" dirty="0" smtClean="0"/>
              <a:t> </a:t>
            </a:r>
            <a:r>
              <a:rPr lang="es-ES" dirty="0"/>
              <a:t>dos </a:t>
            </a:r>
            <a:r>
              <a:rPr lang="es-ES" dirty="0" err="1"/>
              <a:t>días</a:t>
            </a:r>
            <a:r>
              <a:rPr lang="es-ES" dirty="0"/>
              <a:t> que estaba irritable, con humor expansivo y marcada verborragia, hiperactividad, insomnio y aparente grandiosidad aunque no de </a:t>
            </a:r>
            <a:r>
              <a:rPr lang="es-ES" dirty="0" err="1"/>
              <a:t>carácter</a:t>
            </a:r>
            <a:r>
              <a:rPr lang="es-ES" dirty="0"/>
              <a:t> delirante. No se observaban </a:t>
            </a:r>
            <a:r>
              <a:rPr lang="es-ES" dirty="0" err="1"/>
              <a:t>síntomas</a:t>
            </a:r>
            <a:r>
              <a:rPr lang="es-ES" dirty="0"/>
              <a:t> </a:t>
            </a:r>
            <a:r>
              <a:rPr lang="es-ES" dirty="0" err="1"/>
              <a:t>psicóticos</a:t>
            </a:r>
            <a:r>
              <a:rPr lang="es-ES" dirty="0" smtClean="0"/>
              <a:t>.</a:t>
            </a:r>
          </a:p>
          <a:p>
            <a:r>
              <a:rPr lang="es-ES" dirty="0" smtClean="0"/>
              <a:t> </a:t>
            </a:r>
            <a:r>
              <a:rPr lang="es-ES" dirty="0"/>
              <a:t>No </a:t>
            </a:r>
            <a:r>
              <a:rPr lang="es-ES" dirty="0" err="1"/>
              <a:t>había</a:t>
            </a:r>
            <a:r>
              <a:rPr lang="es-ES" dirty="0"/>
              <a:t> signos de </a:t>
            </a:r>
            <a:r>
              <a:rPr lang="es-ES" dirty="0" err="1"/>
              <a:t>etiología</a:t>
            </a:r>
            <a:r>
              <a:rPr lang="es-ES" dirty="0"/>
              <a:t> </a:t>
            </a:r>
            <a:r>
              <a:rPr lang="es-ES" dirty="0" err="1"/>
              <a:t>orgánica</a:t>
            </a:r>
            <a:r>
              <a:rPr lang="es-ES" dirty="0"/>
              <a:t> ni, en particular, de hipertiroidismo. No se sospechó consumo de sustancias psicoactivas. </a:t>
            </a:r>
            <a:endParaRPr lang="es-ES" dirty="0" smtClean="0"/>
          </a:p>
          <a:p>
            <a:r>
              <a:rPr lang="es-ES" dirty="0" smtClean="0"/>
              <a:t>El </a:t>
            </a:r>
            <a:r>
              <a:rPr lang="es-ES" dirty="0"/>
              <a:t>episodio, por lo tanto, coincide con los criterios </a:t>
            </a:r>
            <a:r>
              <a:rPr lang="es-ES" dirty="0" err="1"/>
              <a:t>sintomatológicos</a:t>
            </a:r>
            <a:r>
              <a:rPr lang="es-ES" dirty="0"/>
              <a:t> de </a:t>
            </a:r>
            <a:r>
              <a:rPr lang="es-ES" dirty="0" err="1"/>
              <a:t>manía</a:t>
            </a:r>
            <a:r>
              <a:rPr lang="es-ES" dirty="0"/>
              <a:t> sin </a:t>
            </a:r>
            <a:r>
              <a:rPr lang="es-ES" dirty="0" err="1"/>
              <a:t>síntomas</a:t>
            </a:r>
            <a:r>
              <a:rPr lang="es-ES" dirty="0"/>
              <a:t> </a:t>
            </a:r>
            <a:r>
              <a:rPr lang="es-ES" dirty="0" err="1"/>
              <a:t>psicóticos</a:t>
            </a:r>
            <a:r>
              <a:rPr lang="es-ES" dirty="0"/>
              <a:t>, y su gravedad avala este </a:t>
            </a:r>
            <a:r>
              <a:rPr lang="es-ES" dirty="0" err="1"/>
              <a:t>diagnóstico</a:t>
            </a:r>
            <a:r>
              <a:rPr lang="es-ES" dirty="0"/>
              <a:t>, </a:t>
            </a:r>
            <a:r>
              <a:rPr lang="es-ES" dirty="0" err="1"/>
              <a:t>aún</a:t>
            </a:r>
            <a:r>
              <a:rPr lang="es-ES" dirty="0"/>
              <a:t> si su </a:t>
            </a:r>
            <a:r>
              <a:rPr lang="es-ES" dirty="0" err="1"/>
              <a:t>duración</a:t>
            </a:r>
            <a:r>
              <a:rPr lang="es-ES" dirty="0"/>
              <a:t> fuera menor de una semana, porque se necesitó una </a:t>
            </a:r>
            <a:r>
              <a:rPr lang="es-ES" dirty="0" err="1"/>
              <a:t>internación</a:t>
            </a:r>
            <a:r>
              <a:rPr lang="es-ES" dirty="0"/>
              <a:t>. </a:t>
            </a:r>
            <a:r>
              <a:rPr lang="es-ES" dirty="0" err="1"/>
              <a:t>También</a:t>
            </a:r>
            <a:r>
              <a:rPr lang="es-ES" dirty="0"/>
              <a:t> hubo otro episodio afectivo en el pasado, </a:t>
            </a:r>
            <a:r>
              <a:rPr lang="es-ES" dirty="0" err="1"/>
              <a:t>depresión</a:t>
            </a:r>
            <a:r>
              <a:rPr lang="es-ES" dirty="0"/>
              <a:t> leve a moderada por lo que el </a:t>
            </a:r>
            <a:r>
              <a:rPr lang="es-ES" dirty="0" err="1"/>
              <a:t>diagnóstico</a:t>
            </a:r>
            <a:r>
              <a:rPr lang="es-ES" dirty="0"/>
              <a:t> es: </a:t>
            </a:r>
          </a:p>
          <a:p>
            <a:r>
              <a:rPr lang="es-ES" b="1" dirty="0"/>
              <a:t>F31.1 Trastorno bipolar, episodios actual </a:t>
            </a:r>
            <a:r>
              <a:rPr lang="es-ES" b="1" dirty="0" err="1"/>
              <a:t>maníaco</a:t>
            </a:r>
            <a:r>
              <a:rPr lang="es-ES" b="1" dirty="0"/>
              <a:t>, sin </a:t>
            </a:r>
            <a:r>
              <a:rPr lang="es-ES" b="1" dirty="0" err="1"/>
              <a:t>síntomas</a:t>
            </a:r>
            <a:r>
              <a:rPr lang="es-ES" b="1" dirty="0"/>
              <a:t> </a:t>
            </a:r>
            <a:r>
              <a:rPr lang="es-ES" b="1" dirty="0" err="1"/>
              <a:t>psicóticos</a:t>
            </a:r>
            <a:r>
              <a:rPr lang="es-ES" b="1" dirty="0"/>
              <a:t>. </a:t>
            </a:r>
            <a:endParaRPr lang="es-ES" dirty="0"/>
          </a:p>
          <a:p>
            <a:endParaRPr lang="es-ES" dirty="0"/>
          </a:p>
        </p:txBody>
      </p:sp>
    </p:spTree>
    <p:extLst>
      <p:ext uri="{BB962C8B-B14F-4D97-AF65-F5344CB8AC3E}">
        <p14:creationId xmlns:p14="http://schemas.microsoft.com/office/powerpoint/2010/main" xmlns="" val="1284708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Caso 2: hombre 30 años</a:t>
            </a:r>
            <a:endParaRPr lang="es-ES" dirty="0"/>
          </a:p>
        </p:txBody>
      </p:sp>
      <p:sp>
        <p:nvSpPr>
          <p:cNvPr id="3" name="Marcador de contenido 2"/>
          <p:cNvSpPr>
            <a:spLocks noGrp="1"/>
          </p:cNvSpPr>
          <p:nvPr>
            <p:ph idx="1"/>
          </p:nvPr>
        </p:nvSpPr>
        <p:spPr/>
        <p:txBody>
          <a:bodyPr>
            <a:normAutofit fontScale="92500" lnSpcReduction="10000"/>
          </a:bodyPr>
          <a:lstStyle/>
          <a:p>
            <a:r>
              <a:rPr lang="es-CL" dirty="0"/>
              <a:t>Marcos, abogado de 30 años, acude a consulta porque se siente con un estado de ánimo bajo, apático y porque “su vida se le hace muy cuesta arriba”. </a:t>
            </a:r>
            <a:endParaRPr lang="es-CL" dirty="0" smtClean="0"/>
          </a:p>
          <a:p>
            <a:r>
              <a:rPr lang="es-CL" dirty="0" smtClean="0"/>
              <a:t>Pide </a:t>
            </a:r>
            <a:r>
              <a:rPr lang="es-CL" dirty="0"/>
              <a:t>ayuda presionado por su familia y por su novia, porque cada vez se está aislando más socialmente y muestra bastante desinterés por lo que le rodea. Tenía previsto casarse en seis meses pero su pareja ha decidido aplazar la boda, ya que no le nota nada ilusionado con el proyecto.</a:t>
            </a:r>
          </a:p>
          <a:p>
            <a:r>
              <a:rPr lang="es-CL" dirty="0"/>
              <a:t>Cumple con todas sus obligaciones y actividades cotidianas. Nunca ha faltado a su trabajo, pero siente que por su dificultad para concentrarse, rinde poco. Va al gimnasio semanalmente y tiene vida social, pero cada vez le cuesta más y su tendencia es a  aislarse y a la inactividad los fines de semana.</a:t>
            </a:r>
          </a:p>
          <a:p>
            <a:r>
              <a:rPr lang="es-CL" dirty="0"/>
              <a:t>Considera que ha tenido una vida bastante estable, sin acontecimientos vitales significativos que le hayan podido alterar. Solo refiere el fallecimiento de su abuela, cuando él era adolescente,  como una época muy negativa ya que estaba muy unido a ella.</a:t>
            </a:r>
          </a:p>
          <a:p>
            <a:endParaRPr lang="es-ES" dirty="0"/>
          </a:p>
        </p:txBody>
      </p:sp>
    </p:spTree>
    <p:extLst>
      <p:ext uri="{BB962C8B-B14F-4D97-AF65-F5344CB8AC3E}">
        <p14:creationId xmlns:p14="http://schemas.microsoft.com/office/powerpoint/2010/main" xmlns="" val="2484917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p:txBody>
          <a:bodyPr/>
          <a:lstStyle/>
          <a:p>
            <a:r>
              <a:rPr lang="es-CL" dirty="0"/>
              <a:t>Marcos se define a si mismo como una persona inteligente, pesimista, distante, trabajador y meticuloso pero con poca energía y motivación. Manifiesta tener sentimientos de abatimiento y tristeza desde hace años y siente que tiene poco que ofrecer a los demás. Se sorprende siempre que alguien le reconoce algún mérito o le hace algún halago</a:t>
            </a:r>
            <a:r>
              <a:rPr lang="es-CL" dirty="0" smtClean="0"/>
              <a:t>.</a:t>
            </a:r>
          </a:p>
          <a:p>
            <a:pPr marL="0" indent="0">
              <a:buNone/>
            </a:pPr>
            <a:endParaRPr lang="es-CL" dirty="0"/>
          </a:p>
          <a:p>
            <a:r>
              <a:rPr lang="es-CL" dirty="0"/>
              <a:t>Nunca ha tenido ideas de suicidio significativas, pero siente mucha desesperanza y “sensación de vacío”, cuando piensa en el futuro. Marcos refiere que le gustaría volver a sentir el placer o la energía que sentía cuando estudiaba la carrera.</a:t>
            </a:r>
          </a:p>
          <a:p>
            <a:endParaRPr lang="es-ES" dirty="0"/>
          </a:p>
        </p:txBody>
      </p:sp>
    </p:spTree>
    <p:extLst>
      <p:ext uri="{BB962C8B-B14F-4D97-AF65-F5344CB8AC3E}">
        <p14:creationId xmlns:p14="http://schemas.microsoft.com/office/powerpoint/2010/main" xmlns="" val="3117487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Análisis de caso</a:t>
            </a:r>
            <a:endParaRPr lang="es-ES" dirty="0"/>
          </a:p>
        </p:txBody>
      </p:sp>
      <p:sp>
        <p:nvSpPr>
          <p:cNvPr id="3" name="Marcador de contenido 2"/>
          <p:cNvSpPr>
            <a:spLocks noGrp="1"/>
          </p:cNvSpPr>
          <p:nvPr>
            <p:ph idx="1"/>
          </p:nvPr>
        </p:nvSpPr>
        <p:spPr/>
        <p:txBody>
          <a:bodyPr/>
          <a:lstStyle/>
          <a:p>
            <a:r>
              <a:rPr lang="es-ES" dirty="0" smtClean="0"/>
              <a:t>¿Qué síntomas de DSM presenta?</a:t>
            </a:r>
          </a:p>
          <a:p>
            <a:r>
              <a:rPr lang="es-ES" dirty="0" smtClean="0"/>
              <a:t>¿cual sería su hipótesis diagnóstica?</a:t>
            </a:r>
          </a:p>
          <a:p>
            <a:r>
              <a:rPr lang="es-ES" dirty="0" smtClean="0"/>
              <a:t>¿qué aspectos tendría presente en la exploración psicopatológica?</a:t>
            </a:r>
            <a:endParaRPr lang="es-ES" dirty="0"/>
          </a:p>
        </p:txBody>
      </p:sp>
    </p:spTree>
    <p:extLst>
      <p:ext uri="{BB962C8B-B14F-4D97-AF65-F5344CB8AC3E}">
        <p14:creationId xmlns:p14="http://schemas.microsoft.com/office/powerpoint/2010/main" xmlns="" val="732656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ANÁLISIS</a:t>
            </a:r>
            <a:endParaRPr lang="es-ES" dirty="0"/>
          </a:p>
        </p:txBody>
      </p:sp>
      <p:sp>
        <p:nvSpPr>
          <p:cNvPr id="3" name="Marcador de contenido 2"/>
          <p:cNvSpPr>
            <a:spLocks noGrp="1"/>
          </p:cNvSpPr>
          <p:nvPr>
            <p:ph idx="1"/>
          </p:nvPr>
        </p:nvSpPr>
        <p:spPr/>
        <p:txBody>
          <a:bodyPr/>
          <a:lstStyle/>
          <a:p>
            <a:r>
              <a:rPr lang="es-CL" dirty="0" smtClean="0">
                <a:solidFill>
                  <a:srgbClr val="555555"/>
                </a:solidFill>
                <a:latin typeface="Verdana"/>
                <a:ea typeface="Times New Roman"/>
                <a:cs typeface="Times New Roman"/>
              </a:rPr>
              <a:t>Dg. DISTIMIA </a:t>
            </a:r>
          </a:p>
          <a:p>
            <a:r>
              <a:rPr lang="es-CL" dirty="0" smtClean="0">
                <a:solidFill>
                  <a:srgbClr val="555555"/>
                </a:solidFill>
                <a:latin typeface="Verdana"/>
                <a:ea typeface="Times New Roman"/>
                <a:cs typeface="Times New Roman"/>
              </a:rPr>
              <a:t>Principal </a:t>
            </a:r>
            <a:r>
              <a:rPr lang="es-CL" dirty="0">
                <a:solidFill>
                  <a:srgbClr val="555555"/>
                </a:solidFill>
                <a:latin typeface="Verdana"/>
                <a:ea typeface="Times New Roman"/>
                <a:cs typeface="Times New Roman"/>
              </a:rPr>
              <a:t>síntoma es un estado de tristeza y desánimo continuos. </a:t>
            </a:r>
            <a:endParaRPr lang="es-CL" dirty="0" smtClean="0">
              <a:solidFill>
                <a:srgbClr val="555555"/>
              </a:solidFill>
              <a:latin typeface="Verdana"/>
              <a:ea typeface="Times New Roman"/>
              <a:cs typeface="Times New Roman"/>
            </a:endParaRPr>
          </a:p>
          <a:p>
            <a:r>
              <a:rPr lang="es-CL" smtClean="0">
                <a:solidFill>
                  <a:srgbClr val="555555"/>
                </a:solidFill>
                <a:latin typeface="Verdana"/>
                <a:ea typeface="Times New Roman"/>
                <a:cs typeface="Times New Roman"/>
              </a:rPr>
              <a:t>Son </a:t>
            </a:r>
            <a:r>
              <a:rPr lang="es-CL" dirty="0">
                <a:solidFill>
                  <a:srgbClr val="555555"/>
                </a:solidFill>
                <a:latin typeface="Verdana"/>
                <a:ea typeface="Times New Roman"/>
                <a:cs typeface="Times New Roman"/>
              </a:rPr>
              <a:t>característicos de este trastorno la desilusión, la apatía, el sentimiento de desesperanza, la poca capacidad para experimentar placer o felicidad y la baja autoestima</a:t>
            </a:r>
            <a:r>
              <a:rPr lang="es-CL">
                <a:solidFill>
                  <a:srgbClr val="555555"/>
                </a:solidFill>
                <a:latin typeface="Verdana"/>
                <a:ea typeface="Times New Roman"/>
                <a:cs typeface="Times New Roman"/>
              </a:rPr>
              <a:t>. </a:t>
            </a:r>
            <a:endParaRPr lang="es-CL" smtClean="0">
              <a:solidFill>
                <a:srgbClr val="555555"/>
              </a:solidFill>
              <a:latin typeface="Verdana"/>
              <a:ea typeface="Times New Roman"/>
              <a:cs typeface="Times New Roman"/>
            </a:endParaRPr>
          </a:p>
          <a:p>
            <a:r>
              <a:rPr lang="es-CL" smtClean="0">
                <a:solidFill>
                  <a:srgbClr val="555555"/>
                </a:solidFill>
                <a:latin typeface="Verdana"/>
                <a:ea typeface="Times New Roman"/>
                <a:cs typeface="Times New Roman"/>
              </a:rPr>
              <a:t>Los </a:t>
            </a:r>
            <a:r>
              <a:rPr lang="es-CL" dirty="0">
                <a:solidFill>
                  <a:srgbClr val="555555"/>
                </a:solidFill>
                <a:latin typeface="Verdana"/>
                <a:ea typeface="Times New Roman"/>
                <a:cs typeface="Times New Roman"/>
              </a:rPr>
              <a:t>pacientes suelen describirse como deprimidos o desanimados “de toda la vida”.</a:t>
            </a:r>
            <a:endParaRPr lang="es-CL" dirty="0">
              <a:latin typeface="Cambria"/>
              <a:ea typeface="ＭＳ 明朝"/>
              <a:cs typeface="Times New Roman"/>
            </a:endParaRPr>
          </a:p>
          <a:p>
            <a:endParaRPr lang="es-ES" dirty="0"/>
          </a:p>
        </p:txBody>
      </p:sp>
    </p:spTree>
    <p:extLst>
      <p:ext uri="{BB962C8B-B14F-4D97-AF65-F5344CB8AC3E}">
        <p14:creationId xmlns:p14="http://schemas.microsoft.com/office/powerpoint/2010/main" xmlns="" val="3774209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D9FB3B6-2BE1-4740-915A-839C68EF52AC}"/>
              </a:ext>
            </a:extLst>
          </p:cNvPr>
          <p:cNvSpPr>
            <a:spLocks noGrp="1"/>
          </p:cNvSpPr>
          <p:nvPr>
            <p:ph type="title"/>
          </p:nvPr>
        </p:nvSpPr>
        <p:spPr/>
        <p:txBody>
          <a:bodyPr/>
          <a:lstStyle/>
          <a:p>
            <a:r>
              <a:rPr lang="x-none" dirty="0"/>
              <a:t>Conceptos claves:</a:t>
            </a:r>
            <a:endParaRPr lang="es-CL" dirty="0"/>
          </a:p>
        </p:txBody>
      </p:sp>
      <p:sp>
        <p:nvSpPr>
          <p:cNvPr id="3" name="Marcador de contenido 2">
            <a:extLst>
              <a:ext uri="{FF2B5EF4-FFF2-40B4-BE49-F238E27FC236}">
                <a16:creationId xmlns="" xmlns:a16="http://schemas.microsoft.com/office/drawing/2014/main" id="{506925DD-0071-A64D-B8F2-EEA60D68B1B5}"/>
              </a:ext>
            </a:extLst>
          </p:cNvPr>
          <p:cNvSpPr>
            <a:spLocks noGrp="1"/>
          </p:cNvSpPr>
          <p:nvPr>
            <p:ph idx="1"/>
          </p:nvPr>
        </p:nvSpPr>
        <p:spPr/>
        <p:txBody>
          <a:bodyPr/>
          <a:lstStyle/>
          <a:p>
            <a:pPr>
              <a:lnSpc>
                <a:spcPct val="150000"/>
              </a:lnSpc>
            </a:pPr>
            <a:r>
              <a:rPr lang="x-none" dirty="0"/>
              <a:t>Qué es?</a:t>
            </a:r>
          </a:p>
          <a:p>
            <a:pPr>
              <a:lnSpc>
                <a:spcPct val="150000"/>
              </a:lnSpc>
            </a:pPr>
            <a:r>
              <a:rPr lang="x-none" dirty="0"/>
              <a:t>Objeto de estudio?</a:t>
            </a:r>
          </a:p>
          <a:p>
            <a:pPr>
              <a:lnSpc>
                <a:spcPct val="150000"/>
              </a:lnSpc>
            </a:pPr>
            <a:r>
              <a:rPr lang="x-none" dirty="0"/>
              <a:t>Cuáles son los manuales?</a:t>
            </a:r>
          </a:p>
          <a:p>
            <a:pPr>
              <a:lnSpc>
                <a:spcPct val="150000"/>
              </a:lnSpc>
            </a:pPr>
            <a:r>
              <a:rPr lang="x-none" dirty="0"/>
              <a:t>Qué consideraciones tenemos los profesionales de la salud mental para llegar a una hipótesis diagnóstica? </a:t>
            </a:r>
          </a:p>
          <a:p>
            <a:pPr>
              <a:lnSpc>
                <a:spcPct val="150000"/>
              </a:lnSpc>
            </a:pPr>
            <a:r>
              <a:rPr lang="x-none" dirty="0"/>
              <a:t>Qué es la Patologización?</a:t>
            </a:r>
            <a:endParaRPr lang="es-CL" dirty="0"/>
          </a:p>
        </p:txBody>
      </p:sp>
    </p:spTree>
    <p:extLst>
      <p:ext uri="{BB962C8B-B14F-4D97-AF65-F5344CB8AC3E}">
        <p14:creationId xmlns:p14="http://schemas.microsoft.com/office/powerpoint/2010/main" xmlns="" val="1381167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9EB48FBA-AED3-F240-B9BC-93CD7D886E6E}"/>
              </a:ext>
            </a:extLst>
          </p:cNvPr>
          <p:cNvSpPr>
            <a:spLocks noGrp="1"/>
          </p:cNvSpPr>
          <p:nvPr>
            <p:ph type="title"/>
          </p:nvPr>
        </p:nvSpPr>
        <p:spPr/>
        <p:txBody>
          <a:bodyPr/>
          <a:lstStyle/>
          <a:p>
            <a:r>
              <a:rPr lang="es-ES_tradnl" dirty="0" smtClean="0"/>
              <a:t>Que nos plante </a:t>
            </a:r>
            <a:r>
              <a:rPr lang="x-none" dirty="0" smtClean="0"/>
              <a:t>cAponni</a:t>
            </a:r>
            <a:r>
              <a:rPr lang="es-ES_tradnl" dirty="0" smtClean="0"/>
              <a:t>?</a:t>
            </a:r>
            <a:endParaRPr lang="es-CL" dirty="0"/>
          </a:p>
        </p:txBody>
      </p:sp>
      <p:sp>
        <p:nvSpPr>
          <p:cNvPr id="3" name="Marcador de contenido 2">
            <a:extLst>
              <a:ext uri="{FF2B5EF4-FFF2-40B4-BE49-F238E27FC236}">
                <a16:creationId xmlns="" xmlns:a16="http://schemas.microsoft.com/office/drawing/2014/main" id="{CB7E030D-7128-1346-A18A-CA37EDB668B9}"/>
              </a:ext>
            </a:extLst>
          </p:cNvPr>
          <p:cNvSpPr>
            <a:spLocks noGrp="1"/>
          </p:cNvSpPr>
          <p:nvPr>
            <p:ph idx="1"/>
          </p:nvPr>
        </p:nvSpPr>
        <p:spPr/>
        <p:txBody>
          <a:bodyPr/>
          <a:lstStyle/>
          <a:p>
            <a:pPr>
              <a:lnSpc>
                <a:spcPct val="150000"/>
              </a:lnSpc>
            </a:pPr>
            <a:r>
              <a:rPr lang="x-none" dirty="0"/>
              <a:t>Normalidad v/s anornamalidad</a:t>
            </a:r>
          </a:p>
          <a:p>
            <a:pPr>
              <a:lnSpc>
                <a:spcPct val="150000"/>
              </a:lnSpc>
            </a:pPr>
            <a:r>
              <a:rPr lang="x-none" dirty="0"/>
              <a:t>Psicopatología:</a:t>
            </a:r>
          </a:p>
          <a:p>
            <a:pPr marL="0" indent="0">
              <a:lnSpc>
                <a:spcPct val="150000"/>
              </a:lnSpc>
              <a:buNone/>
            </a:pPr>
            <a:r>
              <a:rPr lang="x-none" dirty="0"/>
              <a:t>        Pensamiento</a:t>
            </a:r>
          </a:p>
          <a:p>
            <a:pPr marL="0" indent="0">
              <a:lnSpc>
                <a:spcPct val="150000"/>
              </a:lnSpc>
              <a:buNone/>
            </a:pPr>
            <a:r>
              <a:rPr lang="x-none" dirty="0"/>
              <a:t>        Afectividad</a:t>
            </a:r>
          </a:p>
          <a:p>
            <a:pPr marL="0" indent="0">
              <a:lnSpc>
                <a:spcPct val="150000"/>
              </a:lnSpc>
              <a:buNone/>
            </a:pPr>
            <a:r>
              <a:rPr lang="x-none" dirty="0"/>
              <a:t>        Sensación, percepción y representación </a:t>
            </a:r>
          </a:p>
          <a:p>
            <a:pPr marL="0" indent="0">
              <a:buNone/>
            </a:pPr>
            <a:endParaRPr lang="x-none" dirty="0"/>
          </a:p>
        </p:txBody>
      </p:sp>
    </p:spTree>
    <p:extLst>
      <p:ext uri="{BB962C8B-B14F-4D97-AF65-F5344CB8AC3E}">
        <p14:creationId xmlns:p14="http://schemas.microsoft.com/office/powerpoint/2010/main" xmlns="" val="3055284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7C82C04D-BC16-5546-BD21-BA17DD21C038}"/>
              </a:ext>
            </a:extLst>
          </p:cNvPr>
          <p:cNvSpPr>
            <a:spLocks noGrp="1"/>
          </p:cNvSpPr>
          <p:nvPr>
            <p:ph type="title"/>
          </p:nvPr>
        </p:nvSpPr>
        <p:spPr/>
        <p:txBody>
          <a:bodyPr/>
          <a:lstStyle/>
          <a:p>
            <a:r>
              <a:rPr lang="x-none" b="1" dirty="0"/>
              <a:t>Dsm </a:t>
            </a:r>
            <a:endParaRPr lang="es-CL" b="1" dirty="0"/>
          </a:p>
        </p:txBody>
      </p:sp>
      <p:sp>
        <p:nvSpPr>
          <p:cNvPr id="3" name="Marcador de contenido 2">
            <a:extLst>
              <a:ext uri="{FF2B5EF4-FFF2-40B4-BE49-F238E27FC236}">
                <a16:creationId xmlns="" xmlns:a16="http://schemas.microsoft.com/office/drawing/2014/main" id="{FA28E1BC-C1C2-D043-9FC8-C031EC11B0A7}"/>
              </a:ext>
            </a:extLst>
          </p:cNvPr>
          <p:cNvSpPr>
            <a:spLocks noGrp="1"/>
          </p:cNvSpPr>
          <p:nvPr>
            <p:ph idx="1"/>
          </p:nvPr>
        </p:nvSpPr>
        <p:spPr/>
        <p:txBody>
          <a:bodyPr/>
          <a:lstStyle/>
          <a:p>
            <a:pPr>
              <a:lnSpc>
                <a:spcPct val="150000"/>
              </a:lnSpc>
            </a:pPr>
            <a:r>
              <a:rPr lang="x-none" dirty="0"/>
              <a:t>Trastornos de ansiedad</a:t>
            </a:r>
          </a:p>
          <a:p>
            <a:pPr>
              <a:lnSpc>
                <a:spcPct val="150000"/>
              </a:lnSpc>
            </a:pPr>
            <a:r>
              <a:rPr lang="x-none" dirty="0"/>
              <a:t>Trastornos del ánimo</a:t>
            </a:r>
          </a:p>
          <a:p>
            <a:pPr>
              <a:lnSpc>
                <a:spcPct val="150000"/>
              </a:lnSpc>
            </a:pPr>
            <a:r>
              <a:rPr lang="x-none" dirty="0"/>
              <a:t>Esquizofrenia </a:t>
            </a:r>
          </a:p>
          <a:p>
            <a:pPr>
              <a:lnSpc>
                <a:spcPct val="150000"/>
              </a:lnSpc>
            </a:pPr>
            <a:r>
              <a:rPr lang="x-none" dirty="0"/>
              <a:t>Trastornos de alimentación </a:t>
            </a:r>
          </a:p>
          <a:p>
            <a:pPr>
              <a:lnSpc>
                <a:spcPct val="150000"/>
              </a:lnSpc>
            </a:pPr>
            <a:r>
              <a:rPr lang="x-none" dirty="0"/>
              <a:t>Alzheimer y demencia </a:t>
            </a:r>
          </a:p>
          <a:p>
            <a:pPr>
              <a:lnSpc>
                <a:spcPct val="150000"/>
              </a:lnSpc>
            </a:pPr>
            <a:r>
              <a:rPr lang="x-none" dirty="0"/>
              <a:t>Otros trastornos </a:t>
            </a:r>
            <a:endParaRPr lang="es-CL" dirty="0"/>
          </a:p>
        </p:txBody>
      </p:sp>
    </p:spTree>
    <p:extLst>
      <p:ext uri="{BB962C8B-B14F-4D97-AF65-F5344CB8AC3E}">
        <p14:creationId xmlns:p14="http://schemas.microsoft.com/office/powerpoint/2010/main" xmlns="" val="8094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8E7FDB50-74E8-EE4E-83A4-C8B2715B0F58}"/>
              </a:ext>
            </a:extLst>
          </p:cNvPr>
          <p:cNvSpPr>
            <a:spLocks noGrp="1"/>
          </p:cNvSpPr>
          <p:nvPr>
            <p:ph type="title"/>
          </p:nvPr>
        </p:nvSpPr>
        <p:spPr/>
        <p:txBody>
          <a:bodyPr/>
          <a:lstStyle/>
          <a:p>
            <a:pPr algn="ctr"/>
            <a:r>
              <a:rPr lang="x-none" dirty="0"/>
              <a:t>Salud pública y salud mental</a:t>
            </a:r>
            <a:endParaRPr lang="es-CL" dirty="0"/>
          </a:p>
        </p:txBody>
      </p:sp>
      <p:sp>
        <p:nvSpPr>
          <p:cNvPr id="3" name="Marcador de contenido 2">
            <a:extLst>
              <a:ext uri="{FF2B5EF4-FFF2-40B4-BE49-F238E27FC236}">
                <a16:creationId xmlns="" xmlns:a16="http://schemas.microsoft.com/office/drawing/2014/main" id="{49DE719F-DE1B-B14B-A653-A03C46916E24}"/>
              </a:ext>
            </a:extLst>
          </p:cNvPr>
          <p:cNvSpPr>
            <a:spLocks noGrp="1"/>
          </p:cNvSpPr>
          <p:nvPr>
            <p:ph idx="1"/>
          </p:nvPr>
        </p:nvSpPr>
        <p:spPr/>
        <p:txBody>
          <a:bodyPr/>
          <a:lstStyle/>
          <a:p>
            <a:pPr>
              <a:lnSpc>
                <a:spcPct val="200000"/>
              </a:lnSpc>
            </a:pPr>
            <a:r>
              <a:rPr lang="x-none" dirty="0"/>
              <a:t>Plan de salud mental y psiquiatría </a:t>
            </a:r>
          </a:p>
          <a:p>
            <a:pPr>
              <a:lnSpc>
                <a:spcPct val="200000"/>
              </a:lnSpc>
            </a:pPr>
            <a:r>
              <a:rPr lang="x-none" dirty="0"/>
              <a:t>Patologías ges de salud mental </a:t>
            </a:r>
          </a:p>
          <a:p>
            <a:pPr>
              <a:lnSpc>
                <a:spcPct val="200000"/>
              </a:lnSpc>
            </a:pPr>
            <a:r>
              <a:rPr lang="x-none" dirty="0"/>
              <a:t>Atención primaria</a:t>
            </a:r>
          </a:p>
          <a:p>
            <a:pPr>
              <a:lnSpc>
                <a:spcPct val="200000"/>
              </a:lnSpc>
            </a:pPr>
            <a:r>
              <a:rPr lang="x-none" dirty="0"/>
              <a:t>Atención secundaria</a:t>
            </a:r>
          </a:p>
          <a:p>
            <a:pPr>
              <a:lnSpc>
                <a:spcPct val="200000"/>
              </a:lnSpc>
            </a:pPr>
            <a:r>
              <a:rPr lang="x-none" dirty="0"/>
              <a:t>Atención terciaria </a:t>
            </a:r>
            <a:endParaRPr lang="es-CL" dirty="0"/>
          </a:p>
        </p:txBody>
      </p:sp>
    </p:spTree>
    <p:extLst>
      <p:ext uri="{BB962C8B-B14F-4D97-AF65-F5344CB8AC3E}">
        <p14:creationId xmlns:p14="http://schemas.microsoft.com/office/powerpoint/2010/main" xmlns="" val="1652614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3A37FB6-51CD-0246-948A-5A703C5FC3CA}"/>
              </a:ext>
            </a:extLst>
          </p:cNvPr>
          <p:cNvSpPr>
            <a:spLocks noGrp="1"/>
          </p:cNvSpPr>
          <p:nvPr>
            <p:ph type="title"/>
          </p:nvPr>
        </p:nvSpPr>
        <p:spPr/>
        <p:txBody>
          <a:bodyPr/>
          <a:lstStyle/>
          <a:p>
            <a:pPr algn="ctr"/>
            <a:r>
              <a:rPr lang="x-none" dirty="0"/>
              <a:t>Lectura de texto </a:t>
            </a:r>
            <a:br>
              <a:rPr lang="x-none" dirty="0"/>
            </a:br>
            <a:endParaRPr lang="es-CL" dirty="0"/>
          </a:p>
        </p:txBody>
      </p:sp>
      <p:sp>
        <p:nvSpPr>
          <p:cNvPr id="3" name="Marcador de contenido 2">
            <a:extLst>
              <a:ext uri="{FF2B5EF4-FFF2-40B4-BE49-F238E27FC236}">
                <a16:creationId xmlns="" xmlns:a16="http://schemas.microsoft.com/office/drawing/2014/main" id="{A1C2D321-B168-5F41-9A34-A59CF896AB18}"/>
              </a:ext>
            </a:extLst>
          </p:cNvPr>
          <p:cNvSpPr>
            <a:spLocks noGrp="1"/>
          </p:cNvSpPr>
          <p:nvPr>
            <p:ph type="body" idx="1"/>
          </p:nvPr>
        </p:nvSpPr>
        <p:spPr/>
        <p:txBody>
          <a:bodyPr/>
          <a:lstStyle/>
          <a:p>
            <a:r>
              <a:rPr lang="es-CL" dirty="0"/>
              <a:t>EXPLORACIÓN BÁSICA y  EVALUACIÓN PSIQUIÁTRICA</a:t>
            </a:r>
          </a:p>
        </p:txBody>
      </p:sp>
    </p:spTree>
    <p:extLst>
      <p:ext uri="{BB962C8B-B14F-4D97-AF65-F5344CB8AC3E}">
        <p14:creationId xmlns:p14="http://schemas.microsoft.com/office/powerpoint/2010/main" xmlns="" val="632630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6000" dirty="0" smtClean="0"/>
              <a:t>Plenario</a:t>
            </a:r>
            <a:br>
              <a:rPr lang="es-ES" sz="6000" dirty="0" smtClean="0"/>
            </a:br>
            <a:r>
              <a:rPr lang="es-ES" sz="6000" dirty="0" smtClean="0"/>
              <a:t/>
            </a:r>
            <a:br>
              <a:rPr lang="es-ES" sz="6000" dirty="0" smtClean="0"/>
            </a:br>
            <a:r>
              <a:rPr lang="es-ES" sz="6000" dirty="0" smtClean="0"/>
              <a:t>conceptos claves</a:t>
            </a:r>
            <a:endParaRPr lang="es-ES" sz="6000" dirty="0"/>
          </a:p>
        </p:txBody>
      </p:sp>
      <p:sp>
        <p:nvSpPr>
          <p:cNvPr id="3" name="Marcador de texto 2"/>
          <p:cNvSpPr>
            <a:spLocks noGrp="1"/>
          </p:cNvSpPr>
          <p:nvPr>
            <p:ph type="body" idx="1"/>
          </p:nvPr>
        </p:nvSpPr>
        <p:spPr/>
        <p:txBody>
          <a:bodyPr/>
          <a:lstStyle/>
          <a:p>
            <a:endParaRPr lang="es-ES"/>
          </a:p>
        </p:txBody>
      </p:sp>
    </p:spTree>
    <p:extLst>
      <p:ext uri="{BB962C8B-B14F-4D97-AF65-F5344CB8AC3E}">
        <p14:creationId xmlns:p14="http://schemas.microsoft.com/office/powerpoint/2010/main" xmlns="" val="1393195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9D53471-F5B2-7945-9118-FF6D6EEC24EE}"/>
              </a:ext>
            </a:extLst>
          </p:cNvPr>
          <p:cNvSpPr>
            <a:spLocks noGrp="1"/>
          </p:cNvSpPr>
          <p:nvPr>
            <p:ph type="title"/>
          </p:nvPr>
        </p:nvSpPr>
        <p:spPr/>
        <p:txBody>
          <a:bodyPr/>
          <a:lstStyle/>
          <a:p>
            <a:r>
              <a:rPr lang="x-none" dirty="0"/>
              <a:t>Casos clínicos </a:t>
            </a:r>
            <a:endParaRPr lang="es-CL" dirty="0"/>
          </a:p>
        </p:txBody>
      </p:sp>
      <p:sp>
        <p:nvSpPr>
          <p:cNvPr id="3" name="Marcador de texto 2">
            <a:extLst>
              <a:ext uri="{FF2B5EF4-FFF2-40B4-BE49-F238E27FC236}">
                <a16:creationId xmlns="" xmlns:a16="http://schemas.microsoft.com/office/drawing/2014/main" id="{B105C548-A623-9F42-A04F-F96AA27ACA72}"/>
              </a:ext>
            </a:extLst>
          </p:cNvPr>
          <p:cNvSpPr>
            <a:spLocks noGrp="1"/>
          </p:cNvSpPr>
          <p:nvPr>
            <p:ph type="body" idx="1"/>
          </p:nvPr>
        </p:nvSpPr>
        <p:spPr/>
        <p:txBody>
          <a:bodyPr/>
          <a:lstStyle/>
          <a:p>
            <a:endParaRPr lang="es-CL"/>
          </a:p>
        </p:txBody>
      </p:sp>
    </p:spTree>
    <p:extLst>
      <p:ext uri="{BB962C8B-B14F-4D97-AF65-F5344CB8AC3E}">
        <p14:creationId xmlns:p14="http://schemas.microsoft.com/office/powerpoint/2010/main" xmlns="" val="2307771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CL" sz="4000" dirty="0"/>
              <a:t>CASO </a:t>
            </a:r>
            <a:r>
              <a:rPr lang="es-CL" sz="4000" dirty="0" smtClean="0"/>
              <a:t>1</a:t>
            </a:r>
            <a:r>
              <a:rPr lang="es-CL" sz="4000" dirty="0"/>
              <a:t/>
            </a:r>
            <a:br>
              <a:rPr lang="es-CL" sz="4000" dirty="0"/>
            </a:br>
            <a:r>
              <a:rPr lang="es-CL" sz="4000" dirty="0" smtClean="0"/>
              <a:t> mujer </a:t>
            </a:r>
            <a:r>
              <a:rPr lang="es-CL" sz="4000" dirty="0"/>
              <a:t>de 27 años, casada y sin hijos. </a:t>
            </a:r>
            <a:r>
              <a:rPr lang="es-CL" sz="4000" dirty="0" smtClean="0"/>
              <a:t>enfermera</a:t>
            </a:r>
            <a:endParaRPr lang="es-ES" sz="4000" dirty="0"/>
          </a:p>
        </p:txBody>
      </p:sp>
      <p:sp>
        <p:nvSpPr>
          <p:cNvPr id="3" name="Marcador de contenido 2"/>
          <p:cNvSpPr>
            <a:spLocks noGrp="1"/>
          </p:cNvSpPr>
          <p:nvPr>
            <p:ph idx="1"/>
          </p:nvPr>
        </p:nvSpPr>
        <p:spPr/>
        <p:txBody>
          <a:bodyPr>
            <a:normAutofit fontScale="85000" lnSpcReduction="20000"/>
          </a:bodyPr>
          <a:lstStyle/>
          <a:p>
            <a:r>
              <a:rPr lang="es-CL" dirty="0"/>
              <a:t>Motivo de consulta: </a:t>
            </a:r>
          </a:p>
          <a:p>
            <a:pPr lvl="1"/>
            <a:r>
              <a:rPr lang="es-CL" dirty="0"/>
              <a:t>Fue llevada al hospital por su marido porque estaba muy excitada y verborreica.</a:t>
            </a:r>
          </a:p>
          <a:p>
            <a:pPr lvl="1"/>
            <a:endParaRPr lang="es-CL" dirty="0"/>
          </a:p>
          <a:p>
            <a:r>
              <a:rPr lang="es-CL" dirty="0"/>
              <a:t>Antecedentes de la situación actual:</a:t>
            </a:r>
          </a:p>
          <a:p>
            <a:pPr lvl="1">
              <a:lnSpc>
                <a:spcPct val="110000"/>
              </a:lnSpc>
            </a:pPr>
            <a:r>
              <a:rPr lang="es-CL" dirty="0"/>
              <a:t>Después de discutir con su esposo cuatro días antes, se fue de su casa enojada a la</a:t>
            </a:r>
            <a:r>
              <a:rPr lang="x-none" dirty="0"/>
              <a:t> iglesia </a:t>
            </a:r>
            <a:r>
              <a:rPr lang="es-CL" dirty="0"/>
              <a:t> donde permaneció rezando toda la noche.</a:t>
            </a:r>
            <a:endParaRPr lang="x-none" dirty="0"/>
          </a:p>
          <a:p>
            <a:pPr lvl="1">
              <a:lnSpc>
                <a:spcPct val="110000"/>
              </a:lnSpc>
            </a:pPr>
            <a:r>
              <a:rPr lang="es-CL" dirty="0"/>
              <a:t> Cuando regresó a la mañana siguiente su esposo estaba enojado con ella y le dijo que si quería pasar toda la noche en l</a:t>
            </a:r>
            <a:r>
              <a:rPr lang="x-none" dirty="0"/>
              <a:t>a iglesia </a:t>
            </a:r>
            <a:r>
              <a:rPr lang="es-CL" dirty="0"/>
              <a:t> podía irse a vivir allí.</a:t>
            </a:r>
            <a:endParaRPr lang="x-none" dirty="0"/>
          </a:p>
          <a:p>
            <a:pPr lvl="1">
              <a:lnSpc>
                <a:spcPct val="110000"/>
              </a:lnSpc>
            </a:pPr>
            <a:r>
              <a:rPr lang="es-CL" dirty="0"/>
              <a:t> Se fue a la casa de su mamá donde se perturbó más y más, estaba muy excitada, no podía dormir, hablaba casi incesantemente y se negaba a comer. </a:t>
            </a:r>
          </a:p>
          <a:p>
            <a:pPr lvl="1">
              <a:lnSpc>
                <a:spcPct val="110000"/>
              </a:lnSpc>
            </a:pPr>
            <a:r>
              <a:rPr lang="es-CL" dirty="0"/>
              <a:t>Rezaba fervientemente pero mezclaba palabras, aparentemente sin darse cuenta. </a:t>
            </a:r>
          </a:p>
          <a:p>
            <a:pPr lvl="1">
              <a:lnSpc>
                <a:spcPct val="110000"/>
              </a:lnSpc>
            </a:pPr>
            <a:r>
              <a:rPr lang="es-CL" dirty="0"/>
              <a:t>Su interminable conversación era especialmente sobre religión y la interrumpía sólo para cantar plegarias en las que acusaba a numerosas personas de pecar y les ordenaba rezar.</a:t>
            </a:r>
          </a:p>
          <a:p>
            <a:pPr lvl="1">
              <a:lnSpc>
                <a:spcPct val="110000"/>
              </a:lnSpc>
            </a:pPr>
            <a:r>
              <a:rPr lang="es-CL" dirty="0"/>
              <a:t> Su madre llamó al marido y le dijo que él era responsable de ella. Como la paciente se negó a ser tratada, su esposo la trajo al hospital por la fuerza.</a:t>
            </a:r>
          </a:p>
          <a:p>
            <a:endParaRPr lang="es-CL" dirty="0"/>
          </a:p>
          <a:p>
            <a:endParaRPr lang="es-ES" dirty="0"/>
          </a:p>
        </p:txBody>
      </p:sp>
    </p:spTree>
    <p:extLst>
      <p:ext uri="{BB962C8B-B14F-4D97-AF65-F5344CB8AC3E}">
        <p14:creationId xmlns:p14="http://schemas.microsoft.com/office/powerpoint/2010/main" xmlns="" val="24030799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otalTime>49</TotalTime>
  <Words>1124</Words>
  <Application>Microsoft Macintosh PowerPoint</Application>
  <PresentationFormat>Personalizado</PresentationFormat>
  <Paragraphs>88</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Letras en madera</vt:lpstr>
      <vt:lpstr>Psicopatología </vt:lpstr>
      <vt:lpstr>Conceptos claves:</vt:lpstr>
      <vt:lpstr>Que nos plante cAponni?</vt:lpstr>
      <vt:lpstr>Dsm </vt:lpstr>
      <vt:lpstr>Salud pública y salud mental</vt:lpstr>
      <vt:lpstr>Lectura de texto  </vt:lpstr>
      <vt:lpstr>Plenario  conceptos claves</vt:lpstr>
      <vt:lpstr>Casos clínicos </vt:lpstr>
      <vt:lpstr>CASO 1  mujer de 27 años, casada y sin hijos. enfermera</vt:lpstr>
      <vt:lpstr>Antecedentes:  </vt:lpstr>
      <vt:lpstr>ANTECEDENTES</vt:lpstr>
      <vt:lpstr>Análisis de caso</vt:lpstr>
      <vt:lpstr>ANÁLISIS</vt:lpstr>
      <vt:lpstr>Caso 2: hombre 30 años</vt:lpstr>
      <vt:lpstr>Diapositiva 15</vt:lpstr>
      <vt:lpstr>Análisis de caso</vt:lpstr>
      <vt:lpstr>ANÁLISIS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Psicopatología</dc:title>
  <dc:creator>lpulgar</dc:creator>
  <cp:lastModifiedBy>lpulgar</cp:lastModifiedBy>
  <cp:revision>13</cp:revision>
  <dcterms:modified xsi:type="dcterms:W3CDTF">2018-09-06T14:56:09Z</dcterms:modified>
</cp:coreProperties>
</file>