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980238"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EED57C5-981A-4C31-962A-B21940E38F88}" type="datetimeFigureOut">
              <a:rPr lang="es-CL" smtClean="0"/>
              <a:pPr/>
              <a:t>02-11-2017</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91BA7CC-B7D1-4879-9BDE-A266D40ED109}"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ED57C5-981A-4C31-962A-B21940E38F88}" type="datetimeFigureOut">
              <a:rPr lang="es-CL" smtClean="0"/>
              <a:pPr/>
              <a:t>02-11-2017</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BA7CC-B7D1-4879-9BDE-A266D40ED109}"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3170783"/>
          </a:xfrm>
        </p:spPr>
        <p:txBody>
          <a:bodyPr/>
          <a:lstStyle/>
          <a:p>
            <a:pPr algn="l"/>
            <a:r>
              <a:rPr lang="es-CL" dirty="0" smtClean="0"/>
              <a:t>La Educación Popular:</a:t>
            </a:r>
            <a:br>
              <a:rPr lang="es-CL" dirty="0" smtClean="0"/>
            </a:br>
            <a:r>
              <a:rPr lang="es-CL" dirty="0" smtClean="0"/>
              <a:t> Un modelo de Intervención</a:t>
            </a:r>
            <a:br>
              <a:rPr lang="es-CL" dirty="0" smtClean="0"/>
            </a:br>
            <a:r>
              <a:rPr lang="es-CL" dirty="0" smtClean="0"/>
              <a:t>Algunos de sus Principios</a:t>
            </a:r>
            <a:endParaRPr lang="es-C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577483"/>
          </a:xfrm>
        </p:spPr>
        <p:txBody>
          <a:bodyPr/>
          <a:lstStyle/>
          <a:p>
            <a:pPr>
              <a:buNone/>
            </a:pPr>
            <a:r>
              <a:rPr lang="es-CL" dirty="0"/>
              <a:t>	</a:t>
            </a:r>
            <a:r>
              <a:rPr lang="es-CL" dirty="0" smtClean="0"/>
              <a:t> De la misma manera que se produce la apropiación social del producto, así también se produce la apropiación social del saber: el saber hacer para unos y el saber pensar para otros, el saber obedecer para unos y el saber mandar para otros. Es la lógica de la dominación y la explotación.</a:t>
            </a:r>
          </a:p>
          <a:p>
            <a:pPr>
              <a:buNone/>
            </a:pPr>
            <a:r>
              <a:rPr lang="es-CL" dirty="0" smtClean="0"/>
              <a:t>Aquí surge la necesidad de revertir la situación y poder apropiarse del saber para elaborar un proyecto social nuevo, liberador  que rompa la desigualdad.</a:t>
            </a:r>
            <a:endParaRPr lang="es-C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793507"/>
          </a:xfrm>
        </p:spPr>
        <p:txBody>
          <a:bodyPr/>
          <a:lstStyle/>
          <a:p>
            <a:r>
              <a:rPr lang="es-CL" dirty="0" smtClean="0"/>
              <a:t>El aprendizaje grupal es un espacio privilegiado ya que pone en el centro la experiencia de los participantes  y colectivamente la transforma en objeto de análisis y reflexión critica. </a:t>
            </a:r>
          </a:p>
          <a:p>
            <a:r>
              <a:rPr lang="es-CL" dirty="0" smtClean="0"/>
              <a:t>Permite vivir relaciones democráticas e igualitarias  entre los miembros del grupo</a:t>
            </a:r>
          </a:p>
          <a:p>
            <a:r>
              <a:rPr lang="es-CL" dirty="0" smtClean="0"/>
              <a:t>Facilita el acceder a un visión más objetiva de la realidad, ya que confluyen diversas experiencias y puntos de vista.</a:t>
            </a:r>
            <a:endParaRPr lang="es-C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lstStyle/>
          <a:p>
            <a:r>
              <a:rPr lang="es-CL" dirty="0" smtClean="0"/>
              <a:t>Es una modalidad de aprender que genera condiciones para acceder un tipo de aprendizaje distinto</a:t>
            </a:r>
            <a:r>
              <a:rPr lang="es-CL" smtClean="0"/>
              <a:t>, transformador</a:t>
            </a:r>
            <a:endParaRPr lang="es-C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120680"/>
          </a:xfrm>
        </p:spPr>
        <p:txBody>
          <a:bodyPr/>
          <a:lstStyle/>
          <a:p>
            <a:r>
              <a:rPr lang="es-CL" sz="2800" b="1" i="1" dirty="0"/>
              <a:t>El principio de práctica-teoría-práctica</a:t>
            </a:r>
            <a:endParaRPr lang="es-CL" sz="2800" dirty="0"/>
          </a:p>
          <a:p>
            <a:r>
              <a:rPr lang="es-CL" sz="2800" dirty="0"/>
              <a:t>A partir de la práctica</a:t>
            </a:r>
            <a:r>
              <a:rPr lang="es-CL" sz="2800" dirty="0" smtClean="0"/>
              <a:t>, y de </a:t>
            </a:r>
            <a:r>
              <a:rPr lang="es-CL" sz="2800" dirty="0"/>
              <a:t>la realidad, se construye la teoría que será llevada a la práctica para la transformación de </a:t>
            </a:r>
            <a:r>
              <a:rPr lang="es-CL" sz="2800" dirty="0" smtClean="0"/>
              <a:t> ésta.</a:t>
            </a:r>
          </a:p>
          <a:p>
            <a:pPr>
              <a:buNone/>
            </a:pPr>
            <a:endParaRPr lang="es-CL" sz="2800" dirty="0"/>
          </a:p>
          <a:p>
            <a:r>
              <a:rPr lang="es-CL" sz="2800" b="1" i="1" dirty="0" smtClean="0"/>
              <a:t> </a:t>
            </a:r>
            <a:r>
              <a:rPr lang="es-CL" sz="2800" b="1" i="1" dirty="0"/>
              <a:t>El saber popular y la construcción colectiva del conocimiento</a:t>
            </a:r>
            <a:endParaRPr lang="es-CL" sz="2800" dirty="0"/>
          </a:p>
          <a:p>
            <a:r>
              <a:rPr lang="es-CL" sz="2800" dirty="0"/>
              <a:t>Desde lo práctico y las experiencias cotidianas, se puede construir conocimiento que adquiere una connotación científica cuando se hace recurrente en las transformaciones efectivas.</a:t>
            </a:r>
          </a:p>
          <a:p>
            <a:pPr>
              <a:buNone/>
            </a:pPr>
            <a:endParaRPr lang="es-CL" dirty="0"/>
          </a:p>
          <a:p>
            <a:endParaRPr lang="es-CL" dirty="0"/>
          </a:p>
          <a:p>
            <a:endParaRPr lang="es-C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rmAutofit fontScale="85000" lnSpcReduction="20000"/>
          </a:bodyPr>
          <a:lstStyle/>
          <a:p>
            <a:r>
              <a:rPr lang="es-CL" sz="3300" b="1" i="1" dirty="0"/>
              <a:t>La práctica como respeto y construcción</a:t>
            </a:r>
            <a:endParaRPr lang="es-CL" sz="3300" dirty="0"/>
          </a:p>
          <a:p>
            <a:r>
              <a:rPr lang="es-CL" sz="3300" dirty="0"/>
              <a:t>El proceso educativo que debe partir de la práctica (reconocimiento y respeto al saber popular, al conocimiento del educando) respetando la identidad cultural, al diferente, desde el diálogo como principio educativo.</a:t>
            </a:r>
          </a:p>
          <a:p>
            <a:r>
              <a:rPr lang="es-CL" sz="3300" b="1" i="1" dirty="0"/>
              <a:t>La contextualización</a:t>
            </a:r>
            <a:endParaRPr lang="es-CL" sz="3300" dirty="0"/>
          </a:p>
          <a:p>
            <a:r>
              <a:rPr lang="es-CL" sz="3300" dirty="0"/>
              <a:t>Es decir, el reconocimiento del mundo y del hombre dentro de éste con la finalidad de establecer relaciones horizontales basadas en la humildad, el amor, la fe y el compromiso a los procesos de cambio.</a:t>
            </a:r>
          </a:p>
          <a:p>
            <a:pPr>
              <a:buNone/>
            </a:pPr>
            <a:r>
              <a:rPr lang="es-CL" dirty="0" smtClean="0"/>
              <a:t/>
            </a:r>
            <a:br>
              <a:rPr lang="es-CL" dirty="0" smtClean="0"/>
            </a:br>
            <a:endParaRPr lang="es-C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a:xfrm>
            <a:off x="457200" y="404812"/>
            <a:ext cx="8229600" cy="6048523"/>
          </a:xfrm>
        </p:spPr>
        <p:txBody>
          <a:bodyPr>
            <a:noAutofit/>
          </a:bodyPr>
          <a:lstStyle/>
          <a:p>
            <a:r>
              <a:rPr lang="es-CL" sz="2400" dirty="0"/>
              <a:t>1- Es necesario desarrollar una pedagogía de la pregunta. Siempre estamos escuchando una pedagogía de la respuesta. Los profesores contestan a preguntas que los alumnos no han hecho.</a:t>
            </a:r>
          </a:p>
          <a:p>
            <a:pPr>
              <a:buNone/>
            </a:pPr>
            <a:r>
              <a:rPr lang="es-CL" sz="2400" dirty="0" smtClean="0"/>
              <a:t/>
            </a:r>
            <a:br>
              <a:rPr lang="es-CL" sz="2400" dirty="0" smtClean="0"/>
            </a:br>
            <a:r>
              <a:rPr lang="es-CL" sz="2400" dirty="0"/>
              <a:t>2- </a:t>
            </a:r>
            <a:r>
              <a:rPr lang="es-CL" sz="2400" dirty="0" smtClean="0"/>
              <a:t>La educación, </a:t>
            </a:r>
            <a:r>
              <a:rPr lang="es-CL" sz="2400" dirty="0"/>
              <a:t>implica una comprensión crítica de la realidad social, política y económica en la que está el </a:t>
            </a:r>
            <a:r>
              <a:rPr lang="es-CL" sz="2400" dirty="0" smtClean="0"/>
              <a:t>educando.</a:t>
            </a:r>
            <a:endParaRPr lang="es-CL" sz="2400" dirty="0"/>
          </a:p>
          <a:p>
            <a:pPr>
              <a:buNone/>
            </a:pPr>
            <a:r>
              <a:rPr lang="es-CL" sz="2400" dirty="0" smtClean="0"/>
              <a:t/>
            </a:r>
            <a:br>
              <a:rPr lang="es-CL" sz="2400" dirty="0" smtClean="0"/>
            </a:br>
            <a:r>
              <a:rPr lang="es-CL" sz="2400" dirty="0"/>
              <a:t>3- Enseñar exige respeto a los saberes de los educandos.</a:t>
            </a:r>
          </a:p>
          <a:p>
            <a:pPr>
              <a:buNone/>
            </a:pPr>
            <a:r>
              <a:rPr lang="es-CL" sz="2400" dirty="0" smtClean="0"/>
              <a:t/>
            </a:r>
            <a:br>
              <a:rPr lang="es-CL" sz="2400" dirty="0" smtClean="0"/>
            </a:br>
            <a:r>
              <a:rPr lang="es-CL" sz="2400" dirty="0"/>
              <a:t>4- Enseñar exige la </a:t>
            </a:r>
            <a:r>
              <a:rPr lang="es-CL" sz="2400" dirty="0" err="1"/>
              <a:t>corporización</a:t>
            </a:r>
            <a:r>
              <a:rPr lang="es-CL" sz="2400" dirty="0"/>
              <a:t> de las palabras por el ejemplo.</a:t>
            </a:r>
          </a:p>
          <a:p>
            <a:pPr>
              <a:buNone/>
            </a:pPr>
            <a:r>
              <a:rPr lang="es-CL" sz="2400" dirty="0" smtClean="0"/>
              <a:t/>
            </a:r>
            <a:br>
              <a:rPr lang="es-CL" sz="2400" dirty="0" smtClean="0"/>
            </a:br>
            <a:r>
              <a:rPr lang="es-CL" sz="2400" dirty="0"/>
              <a:t>5- Enseñar exige respeto a la autonomía del ser del educando.</a:t>
            </a:r>
          </a:p>
          <a:p>
            <a:r>
              <a:rPr lang="es-CL" sz="2400" dirty="0" smtClean="0"/>
              <a:t/>
            </a:r>
            <a:br>
              <a:rPr lang="es-CL" sz="2400" dirty="0" smtClean="0"/>
            </a:br>
            <a:r>
              <a:rPr lang="es-CL" sz="2400" dirty="0" smtClean="0"/>
              <a:t/>
            </a:r>
            <a:br>
              <a:rPr lang="es-CL" sz="2400" dirty="0" smtClean="0"/>
            </a:br>
            <a:endParaRPr lang="es-CL"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6120680"/>
          </a:xfrm>
        </p:spPr>
        <p:txBody>
          <a:bodyPr>
            <a:noAutofit/>
          </a:bodyPr>
          <a:lstStyle/>
          <a:p>
            <a:r>
              <a:rPr lang="es-CL" sz="2800" dirty="0" smtClean="0"/>
              <a:t>6- Enseñar exige seguridad, capacidad profesional y generosidad.</a:t>
            </a:r>
          </a:p>
          <a:p>
            <a:pPr>
              <a:buNone/>
            </a:pPr>
            <a:r>
              <a:rPr lang="es-CL" sz="2800" dirty="0" smtClean="0"/>
              <a:t/>
            </a:r>
            <a:br>
              <a:rPr lang="es-CL" sz="2800" dirty="0" smtClean="0"/>
            </a:br>
            <a:r>
              <a:rPr lang="es-CL" sz="2800" dirty="0" smtClean="0"/>
              <a:t>7- Enseñar exige saber escuchar.</a:t>
            </a:r>
          </a:p>
          <a:p>
            <a:pPr>
              <a:buNone/>
            </a:pPr>
            <a:r>
              <a:rPr lang="es-CL" sz="2800" dirty="0" smtClean="0"/>
              <a:t/>
            </a:r>
            <a:br>
              <a:rPr lang="es-CL" sz="2800" dirty="0" smtClean="0"/>
            </a:br>
            <a:r>
              <a:rPr lang="es-CL" sz="2800" dirty="0" smtClean="0"/>
              <a:t>8- Nadie es, si se prohíbe que otros sean.</a:t>
            </a:r>
          </a:p>
          <a:p>
            <a:pPr>
              <a:buNone/>
            </a:pPr>
            <a:r>
              <a:rPr lang="es-CL" sz="2800" dirty="0" smtClean="0"/>
              <a:t/>
            </a:r>
            <a:br>
              <a:rPr lang="es-CL" sz="2800" dirty="0" smtClean="0"/>
            </a:br>
            <a:r>
              <a:rPr lang="es-CL" sz="2800" dirty="0" smtClean="0"/>
              <a:t>9- La Pedagogía del oprimido, deja de ser del oprimido y pasa a ser la pedagogía de los hombres en proceso de permanente liberación.</a:t>
            </a:r>
          </a:p>
          <a:p>
            <a:pPr>
              <a:buNone/>
            </a:pPr>
            <a:r>
              <a:rPr lang="es-CL" sz="2800" dirty="0" smtClean="0"/>
              <a:t/>
            </a:r>
            <a:br>
              <a:rPr lang="es-CL" sz="2800" dirty="0" smtClean="0"/>
            </a:br>
            <a:r>
              <a:rPr lang="es-CL" sz="2800" dirty="0" smtClean="0"/>
              <a:t>10- No hay palabra verdadera que no sea unión inquebrantable entre acción y reflexión.</a:t>
            </a:r>
          </a:p>
          <a:p>
            <a:pPr>
              <a:buNone/>
            </a:pPr>
            <a:r>
              <a:rPr lang="es-CL" sz="2800" dirty="0" smtClean="0"/>
              <a:t/>
            </a:r>
            <a:br>
              <a:rPr lang="es-CL" sz="2800" dirty="0" smtClean="0"/>
            </a:br>
            <a:endParaRPr lang="es-CL"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192688"/>
          </a:xfrm>
        </p:spPr>
        <p:txBody>
          <a:bodyPr>
            <a:normAutofit fontScale="55000" lnSpcReduction="20000"/>
          </a:bodyPr>
          <a:lstStyle/>
          <a:p>
            <a:r>
              <a:rPr lang="es-CL" sz="4500" dirty="0"/>
              <a:t>11- Decir la palabra verdadera es transformar al mundo.</a:t>
            </a:r>
          </a:p>
          <a:p>
            <a:pPr>
              <a:buNone/>
            </a:pPr>
            <a:r>
              <a:rPr lang="es-CL" sz="4500" dirty="0" smtClean="0"/>
              <a:t/>
            </a:r>
            <a:br>
              <a:rPr lang="es-CL" sz="4500" dirty="0" smtClean="0"/>
            </a:br>
            <a:r>
              <a:rPr lang="es-CL" sz="4500" dirty="0"/>
              <a:t>12- Decir que los hombres son personas y como personas son libres y no hacer nada para lograr concretamente que esta afirmación sea objetiva, es una farsa.</a:t>
            </a:r>
          </a:p>
          <a:p>
            <a:pPr>
              <a:buNone/>
            </a:pPr>
            <a:r>
              <a:rPr lang="es-CL" sz="4500" dirty="0" smtClean="0"/>
              <a:t/>
            </a:r>
            <a:br>
              <a:rPr lang="es-CL" sz="4500" dirty="0" smtClean="0"/>
            </a:br>
            <a:r>
              <a:rPr lang="es-CL" sz="4500" dirty="0"/>
              <a:t>13- El hombre es hombre, y el mundo es mundo. En la medida en que ambos se encuentran en una relación permanente, el hombre transformando al mundo sufre los efectos de su propia transformación.</a:t>
            </a:r>
          </a:p>
          <a:p>
            <a:pPr>
              <a:buNone/>
            </a:pPr>
            <a:r>
              <a:rPr lang="es-CL" sz="4500" dirty="0" smtClean="0"/>
              <a:t/>
            </a:r>
            <a:br>
              <a:rPr lang="es-CL" sz="4500" dirty="0" smtClean="0"/>
            </a:br>
            <a:r>
              <a:rPr lang="es-CL" sz="4500" dirty="0"/>
              <a:t>14- El estudio no se mide por el número de páginas leídas en una noche, ni por la cantidad de libros leídos en un semestre. Estudiar no es un acto de consumir ideas, sino de crearlas y recrearlas.</a:t>
            </a:r>
          </a:p>
          <a:p>
            <a:pPr>
              <a:buNone/>
            </a:pPr>
            <a:r>
              <a:rPr lang="es-CL" sz="4500" dirty="0" smtClean="0"/>
              <a:t/>
            </a:r>
            <a:br>
              <a:rPr lang="es-CL" sz="4500" dirty="0" smtClean="0"/>
            </a:br>
            <a:r>
              <a:rPr lang="es-CL" sz="4500" dirty="0"/>
              <a:t>15- Solo educadores autoritarios niegan la solidaridad entre el acto de educar y el acto de ser educados por los educandos.</a:t>
            </a:r>
          </a:p>
          <a:p>
            <a:endParaRPr lang="es-C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793507"/>
          </a:xfrm>
        </p:spPr>
        <p:txBody>
          <a:bodyPr>
            <a:normAutofit fontScale="70000" lnSpcReduction="20000"/>
          </a:bodyPr>
          <a:lstStyle/>
          <a:p>
            <a:r>
              <a:rPr lang="es-CL" sz="3400" dirty="0"/>
              <a:t>16- Todos nosotros sabemos algo. Todos nosotros ignoramos algo. Por eso, aprendemos siempre.</a:t>
            </a:r>
          </a:p>
          <a:p>
            <a:pPr>
              <a:buNone/>
            </a:pPr>
            <a:r>
              <a:rPr lang="es-CL" sz="3400" dirty="0" smtClean="0"/>
              <a:t/>
            </a:r>
            <a:br>
              <a:rPr lang="es-CL" sz="3400" dirty="0" smtClean="0"/>
            </a:br>
            <a:r>
              <a:rPr lang="es-CL" sz="3400" dirty="0"/>
              <a:t>17- La cultura no es atributo exclusivo de la burguesía. Los llamados “ignorantes” son hombres y mujeres cultos a los que se les ha negado el derecho de expresarse y por ello son sometidos a vivir en una “cultura del silencio”.</a:t>
            </a:r>
          </a:p>
          <a:p>
            <a:r>
              <a:rPr lang="es-CL" sz="3400" dirty="0" smtClean="0"/>
              <a:t/>
            </a:r>
            <a:br>
              <a:rPr lang="es-CL" sz="3400" dirty="0" smtClean="0"/>
            </a:br>
            <a:r>
              <a:rPr lang="es-CL" sz="3400" dirty="0"/>
              <a:t>18- Alfabetizarse no es aprender a repetir palabras, sino a decir su palabra.</a:t>
            </a:r>
          </a:p>
          <a:p>
            <a:pPr>
              <a:buNone/>
            </a:pPr>
            <a:r>
              <a:rPr lang="es-CL" sz="3400" dirty="0" smtClean="0"/>
              <a:t/>
            </a:r>
            <a:br>
              <a:rPr lang="es-CL" sz="3400" dirty="0" smtClean="0"/>
            </a:br>
            <a:r>
              <a:rPr lang="es-CL" sz="3400" dirty="0"/>
              <a:t>19- Defendemos el proceso revolucionario como una acción cultural dialogada conjuntamente con el acceso al poder en el esfuerzo serio y profundo de concientización.</a:t>
            </a:r>
          </a:p>
          <a:p>
            <a:r>
              <a:rPr lang="es-CL" sz="3400" dirty="0" smtClean="0"/>
              <a:t/>
            </a:r>
            <a:br>
              <a:rPr lang="es-CL" sz="3400" dirty="0" smtClean="0"/>
            </a:br>
            <a:r>
              <a:rPr lang="es-CL" sz="3400" dirty="0"/>
              <a:t>20- La ciencia y la tecnología, en la sociedad revolucionaria, deben estar al servicio de la liberación permanente de la HUMANIZACIÓN del hombre.</a:t>
            </a:r>
          </a:p>
          <a:p>
            <a:endParaRPr lang="es-C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lstStyle/>
          <a:p>
            <a:r>
              <a:rPr lang="es-CL" dirty="0" smtClean="0"/>
              <a:t>Aprender significa modificación y desarrollo de los individuos en aquellos aspectos que va a influir en el enfrentamiento de una nueva situación por el mismo individuo</a:t>
            </a:r>
          </a:p>
          <a:p>
            <a:r>
              <a:rPr lang="es-CL" dirty="0" smtClean="0"/>
              <a:t>Aprender es acumular experiencias  de manera tal de poder actuar sobre la base de experiencias anteriores y </a:t>
            </a:r>
            <a:r>
              <a:rPr lang="es-CL" dirty="0" err="1" smtClean="0"/>
              <a:t>asi</a:t>
            </a:r>
            <a:r>
              <a:rPr lang="es-CL" dirty="0" smtClean="0"/>
              <a:t> proyectarse hacia adelante.</a:t>
            </a:r>
          </a:p>
          <a:p>
            <a:r>
              <a:rPr lang="es-CL" dirty="0" smtClean="0"/>
              <a:t>Toda experiencia educa, pero no todas las experiencias tienen por objetivo educar</a:t>
            </a:r>
            <a:endParaRPr lang="es-C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lstStyle/>
          <a:p>
            <a:r>
              <a:rPr lang="es-CL" dirty="0" smtClean="0"/>
              <a:t>La educación es intencionalmente educativa es decir voluntaria, al actuar con objetivos y metas, en forma consiente y deliberada</a:t>
            </a:r>
          </a:p>
          <a:p>
            <a:r>
              <a:rPr lang="es-CL" dirty="0" smtClean="0"/>
              <a:t>El saber es la capacidad de los individuos de asumir su situación en forma autónoma , en la posibilidad de poder elaborar respuestas transformadoras, o a lo menos nuevas, frente a nuevas situaciones.</a:t>
            </a:r>
          </a:p>
          <a:p>
            <a:r>
              <a:rPr lang="es-CL" dirty="0" smtClean="0"/>
              <a:t>El saber es un instrumento de vida, de interacción personal y social. Saber es </a:t>
            </a:r>
            <a:r>
              <a:rPr lang="es-CL" dirty="0" err="1" smtClean="0"/>
              <a:t>sinonimo</a:t>
            </a:r>
            <a:r>
              <a:rPr lang="es-CL" dirty="0" smtClean="0"/>
              <a:t> de capacidad.</a:t>
            </a:r>
            <a:endParaRPr lang="es-CL"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441</Words>
  <Application>Microsoft Office PowerPoint</Application>
  <PresentationFormat>Presentación en pantalla (4:3)</PresentationFormat>
  <Paragraphs>46</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Calibri</vt:lpstr>
      <vt:lpstr>Tema de Office</vt:lpstr>
      <vt:lpstr>La Educación Popular:  Un modelo de Intervención Algunos de sus Principios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Educación Popular:  Un modelo de Intervención</dc:title>
  <dc:creator>Carlos</dc:creator>
  <cp:lastModifiedBy>Carlos Bravo Ampuero</cp:lastModifiedBy>
  <cp:revision>12</cp:revision>
  <cp:lastPrinted>2017-11-02T17:04:37Z</cp:lastPrinted>
  <dcterms:created xsi:type="dcterms:W3CDTF">2012-08-26T02:42:29Z</dcterms:created>
  <dcterms:modified xsi:type="dcterms:W3CDTF">2017-11-02T17:05:45Z</dcterms:modified>
</cp:coreProperties>
</file>